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69" r:id="rId2"/>
    <p:sldId id="271" r:id="rId3"/>
    <p:sldId id="270" r:id="rId4"/>
    <p:sldId id="278" r:id="rId5"/>
    <p:sldId id="257" r:id="rId6"/>
    <p:sldId id="267" r:id="rId7"/>
    <p:sldId id="272" r:id="rId8"/>
    <p:sldId id="266" r:id="rId9"/>
    <p:sldId id="258" r:id="rId10"/>
    <p:sldId id="275" r:id="rId11"/>
    <p:sldId id="264" r:id="rId12"/>
    <p:sldId id="262" r:id="rId13"/>
    <p:sldId id="261" r:id="rId14"/>
    <p:sldId id="274" r:id="rId15"/>
    <p:sldId id="279" r:id="rId16"/>
    <p:sldId id="277" r:id="rId17"/>
    <p:sldId id="260" r:id="rId18"/>
    <p:sldId id="268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86329" autoAdjust="0"/>
  </p:normalViewPr>
  <p:slideViewPr>
    <p:cSldViewPr>
      <p:cViewPr varScale="1">
        <p:scale>
          <a:sx n="43" d="100"/>
          <a:sy n="43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55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35ABF-9AC8-4F03-8AED-3E84DB0EB3A0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9DE12-2142-43C6-8F39-BE33A1AB0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2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5B7164-0B06-48CF-9824-E29CCF7A998D}" type="datetimeFigureOut">
              <a:rPr lang="en-US" smtClean="0"/>
              <a:t>9/5/2011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9FE3D4-71B5-4023-A146-E1327B7A94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3048000"/>
          </a:xfrm>
        </p:spPr>
        <p:txBody>
          <a:bodyPr wrap="square" t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en-US" altLang="zh-CN" sz="4100" dirty="0" err="1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Polycentricity</a:t>
            </a:r>
            <a:r>
              <a:rPr lang="en-US" altLang="zh-CN" sz="41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 </a:t>
            </a:r>
            <a:r>
              <a:rPr lang="en-US" altLang="zh-CN" sz="41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in European and Chinese River Basin Governance Systems</a:t>
            </a:r>
            <a:br>
              <a:rPr lang="en-US" altLang="zh-CN" sz="41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</a:br>
            <a:r>
              <a:rPr lang="en-US" altLang="zh-CN" sz="41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 </a:t>
            </a:r>
            <a:r>
              <a:rPr lang="en-US" altLang="zh-CN" sz="32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Insights from the Rhine River </a:t>
            </a:r>
            <a:br>
              <a:rPr lang="en-US" altLang="zh-CN" sz="32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</a:br>
            <a:r>
              <a:rPr lang="en-US" altLang="zh-CN" sz="3200" dirty="0" smtClean="0">
                <a:solidFill>
                  <a:srgbClr val="FF8D3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rPr>
              <a:t>and the Pearl River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914400"/>
          </a:xfrm>
        </p:spPr>
        <p:txBody>
          <a:bodyPr>
            <a:noAutofit/>
          </a:bodyPr>
          <a:lstStyle/>
          <a:p>
            <a:pPr marL="36513" algn="l">
              <a:spcBef>
                <a:spcPct val="0"/>
              </a:spcBef>
            </a:pPr>
            <a:r>
              <a:rPr lang="en-US" altLang="zh-CN" sz="3200" dirty="0" smtClean="0">
                <a:solidFill>
                  <a:schemeClr val="tx1"/>
                </a:solidFill>
                <a:ea typeface="宋体" charset="-122"/>
              </a:rPr>
              <a:t>   </a:t>
            </a:r>
          </a:p>
          <a:p>
            <a:pPr marL="36513" algn="ctr">
              <a:spcBef>
                <a:spcPct val="0"/>
              </a:spcBef>
            </a:pPr>
            <a:r>
              <a:rPr lang="en-US" altLang="zh-CN" sz="3200" dirty="0" err="1" smtClean="0">
                <a:solidFill>
                  <a:schemeClr val="tx1"/>
                </a:solidFill>
                <a:ea typeface="宋体" charset="-122"/>
              </a:rPr>
              <a:t>Andr</a:t>
            </a:r>
            <a:r>
              <a:rPr lang="pt-PT" altLang="zh-CN" sz="3200" dirty="0" smtClean="0">
                <a:solidFill>
                  <a:schemeClr val="tx1"/>
                </a:solidFill>
                <a:ea typeface="宋体" charset="-122"/>
              </a:rPr>
              <a:t>é Silveira</a:t>
            </a:r>
          </a:p>
          <a:p>
            <a:pPr marL="36513" algn="ctr">
              <a:spcBef>
                <a:spcPct val="0"/>
              </a:spcBef>
            </a:pPr>
            <a:r>
              <a:rPr lang="pt-PT" altLang="zh-CN" sz="2400" dirty="0" smtClean="0">
                <a:solidFill>
                  <a:schemeClr val="tx1"/>
                </a:solidFill>
                <a:ea typeface="宋体" charset="-122"/>
              </a:rPr>
              <a:t>PhD Candidate</a:t>
            </a:r>
          </a:p>
          <a:p>
            <a:pPr marL="36513" algn="ctr">
              <a:spcBef>
                <a:spcPct val="0"/>
              </a:spcBef>
            </a:pPr>
            <a:r>
              <a:rPr lang="pt-PT" altLang="zh-CN" sz="3000" dirty="0" smtClean="0">
                <a:solidFill>
                  <a:schemeClr val="tx1"/>
                </a:solidFill>
                <a:ea typeface="宋体" charset="-122"/>
              </a:rPr>
              <a:t>Department of Geography</a:t>
            </a:r>
          </a:p>
          <a:p>
            <a:pPr marL="36513" algn="ctr">
              <a:spcBef>
                <a:spcPct val="0"/>
              </a:spcBef>
            </a:pPr>
            <a:r>
              <a:rPr lang="pt-PT" altLang="zh-CN" sz="3000" dirty="0" smtClean="0">
                <a:solidFill>
                  <a:schemeClr val="tx1"/>
                </a:solidFill>
                <a:ea typeface="宋体" charset="-122"/>
              </a:rPr>
              <a:t>University of Cambridge</a:t>
            </a:r>
            <a:endParaRPr lang="en-US" altLang="zh-CN" sz="3000" dirty="0" smtClean="0">
              <a:solidFill>
                <a:schemeClr val="tx1"/>
              </a:solidFill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05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5342" y="1905000"/>
            <a:ext cx="8382000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76" lvl="0" indent="-265176"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prstClr val="black"/>
                </a:solidFill>
              </a:rPr>
              <a:t>Principle of dual management (Combined basin-based and jurisdiction-based management); </a:t>
            </a:r>
          </a:p>
          <a:p>
            <a:pPr marL="548640" lvl="1" indent="-201168">
              <a:spcBef>
                <a:spcPts val="250"/>
              </a:spcBef>
              <a:buClr>
                <a:srgbClr val="F07F09"/>
              </a:buClr>
              <a:buSzPct val="100000"/>
              <a:buFont typeface="Verdana"/>
              <a:buChar char="◦"/>
            </a:pPr>
            <a:r>
              <a:rPr lang="en-US" sz="2400" dirty="0">
                <a:solidFill>
                  <a:prstClr val="black"/>
                </a:solidFill>
              </a:rPr>
              <a:t>Basin commissions as regional agencies of the MWR; not collective action level (no membership);</a:t>
            </a:r>
          </a:p>
          <a:p>
            <a:pPr marL="548640" lvl="1" indent="-201168">
              <a:spcBef>
                <a:spcPts val="250"/>
              </a:spcBef>
              <a:buClr>
                <a:srgbClr val="F07F09"/>
              </a:buClr>
              <a:buSzPct val="100000"/>
              <a:buFont typeface="Verdana"/>
              <a:buChar char="◦"/>
            </a:pPr>
            <a:r>
              <a:rPr lang="en-US" sz="2400" dirty="0">
                <a:solidFill>
                  <a:prstClr val="black"/>
                </a:solidFill>
              </a:rPr>
              <a:t>confusion given low administrative status and power of basin commission to address dilemmas of cross-jurisdictional coordination;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 quality governance </a:t>
            </a:r>
            <a:br>
              <a:rPr lang="en-US" dirty="0" smtClean="0"/>
            </a:br>
            <a:r>
              <a:rPr lang="en-US" dirty="0" smtClean="0"/>
              <a:t>at basin-scale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28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Water quality governance </a:t>
            </a:r>
            <a:br>
              <a:rPr lang="en-US" dirty="0" smtClean="0"/>
            </a:br>
            <a:r>
              <a:rPr lang="en-US" dirty="0" smtClean="0"/>
              <a:t>at basin-scale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Multiple ministries with competences on water; </a:t>
            </a:r>
          </a:p>
          <a:p>
            <a:r>
              <a:rPr lang="en-US" dirty="0"/>
              <a:t>Overlapping unclear responsibilities of MWR and MEP in water quality monitoring; </a:t>
            </a:r>
          </a:p>
          <a:p>
            <a:pPr lvl="1"/>
            <a:r>
              <a:rPr lang="en-US" dirty="0"/>
              <a:t>two water quality monitoring systems of MWR and MEP with no systematic exchange; cases of contradictory data;</a:t>
            </a:r>
          </a:p>
          <a:p>
            <a:pPr lvl="1"/>
            <a:r>
              <a:rPr lang="en-US" dirty="0" smtClean="0"/>
              <a:t>Problems for pollution load management, drinking </a:t>
            </a:r>
            <a:r>
              <a:rPr lang="en-US" dirty="0"/>
              <a:t>water resource protection and pollution accident management; </a:t>
            </a:r>
          </a:p>
        </p:txBody>
      </p:sp>
    </p:spTree>
    <p:extLst>
      <p:ext uri="{BB962C8B-B14F-4D97-AF65-F5344CB8AC3E}">
        <p14:creationId xmlns:p14="http://schemas.microsoft.com/office/powerpoint/2010/main" val="314841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09600"/>
            <a:ext cx="8183880" cy="8382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The case of the Water Quality Basin Framework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4572000" cy="4797552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Efforts </a:t>
            </a:r>
            <a:r>
              <a:rPr lang="en-US" dirty="0"/>
              <a:t>to bring provincial water resources departments and environmental protection bureaus </a:t>
            </a:r>
            <a:r>
              <a:rPr lang="en-US" dirty="0" smtClean="0"/>
              <a:t>together; 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One </a:t>
            </a:r>
            <a:r>
              <a:rPr lang="en-US" dirty="0"/>
              <a:t>Ministry’s refusal to collaborate across sectors at national level complicated collective choice at basin </a:t>
            </a:r>
            <a:r>
              <a:rPr lang="en-US" dirty="0" smtClean="0"/>
              <a:t>level;</a:t>
            </a:r>
          </a:p>
          <a:p>
            <a:endParaRPr lang="en-US" dirty="0" smtClean="0"/>
          </a:p>
          <a:p>
            <a:r>
              <a:rPr lang="en-US" dirty="0" smtClean="0"/>
              <a:t>2007 </a:t>
            </a:r>
            <a:r>
              <a:rPr lang="en-US" dirty="0"/>
              <a:t>Water Quality Protocol signed by two provinces only;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2209800"/>
            <a:ext cx="381000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9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Concerning water pollution accidents situation: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Basin </a:t>
            </a:r>
            <a:r>
              <a:rPr lang="en-US" dirty="0"/>
              <a:t>Commission has been denied access to accident location by provincial environmental protection authorities, not able to perform “impartial investigative monitoring”;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jurisdiction for tributaries within provincial boundaries even if they </a:t>
            </a:r>
            <a:r>
              <a:rPr lang="en-US" dirty="0" smtClean="0"/>
              <a:t>may affect </a:t>
            </a:r>
            <a:r>
              <a:rPr lang="en-US" dirty="0"/>
              <a:t>other jurisdictions further </a:t>
            </a:r>
            <a:r>
              <a:rPr lang="en-US" dirty="0" smtClean="0"/>
              <a:t>downstream provinces;</a:t>
            </a:r>
          </a:p>
          <a:p>
            <a:pPr lvl="1"/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another accident case, the Commission was given access because of personal relations</a:t>
            </a:r>
            <a:r>
              <a:rPr lang="en-US" dirty="0" smtClean="0"/>
              <a:t>;</a:t>
            </a:r>
          </a:p>
          <a:p>
            <a:pPr marL="3474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Case of Water Quality </a:t>
            </a:r>
            <a:br>
              <a:rPr lang="en-US" dirty="0" smtClean="0"/>
            </a:br>
            <a:r>
              <a:rPr lang="en-US" dirty="0" smtClean="0"/>
              <a:t>and Monitoring of Discharges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83880" cy="4187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Ministry of Environmental Protection monitoring discharges at specific points in land;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Ministry of Water Resources monitoring discharges when these reach water bodies:</a:t>
            </a:r>
          </a:p>
          <a:p>
            <a:pPr lvl="1"/>
            <a:r>
              <a:rPr lang="en-US" dirty="0" smtClean="0"/>
              <a:t>often at different geographic points and at different times;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877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KEY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83880" cy="4187952"/>
          </a:xfrm>
        </p:spPr>
        <p:txBody>
          <a:bodyPr/>
          <a:lstStyle/>
          <a:p>
            <a:r>
              <a:rPr lang="en-US" dirty="0"/>
              <a:t>General absence of systematic exchange of information and monitoring data; </a:t>
            </a:r>
          </a:p>
          <a:p>
            <a:pPr lvl="1"/>
            <a:r>
              <a:rPr lang="en-US" dirty="0"/>
              <a:t>water quality data of MWR and MEP is not shared; </a:t>
            </a:r>
            <a:endParaRPr lang="en-US" dirty="0" smtClean="0"/>
          </a:p>
          <a:p>
            <a:pPr lvl="1"/>
            <a:r>
              <a:rPr lang="en-US" dirty="0" smtClean="0"/>
              <a:t>insufficient </a:t>
            </a:r>
            <a:r>
              <a:rPr lang="en-US" dirty="0"/>
              <a:t>political </a:t>
            </a:r>
            <a:r>
              <a:rPr lang="en-US" dirty="0" smtClean="0"/>
              <a:t>will/incentives;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23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183880" cy="1051560"/>
          </a:xfrm>
        </p:spPr>
        <p:txBody>
          <a:bodyPr/>
          <a:lstStyle/>
          <a:p>
            <a:r>
              <a:rPr lang="en-US" dirty="0" smtClean="0"/>
              <a:t>Further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Positive and Negative </a:t>
            </a:r>
            <a:r>
              <a:rPr lang="en-US" dirty="0" err="1" smtClean="0"/>
              <a:t>Polycentricity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dirty="0" smtClean="0"/>
              <a:t>Negative inducing fragmentation;</a:t>
            </a:r>
          </a:p>
          <a:p>
            <a:pPr lvl="1"/>
            <a:r>
              <a:rPr lang="en-US" dirty="0" smtClean="0"/>
              <a:t>Positive enabling experimentation and learning;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smtClean="0"/>
              <a:t>How to move away from fragmentation and build necessary linkages about decision </a:t>
            </a:r>
            <a:r>
              <a:rPr lang="en-US" dirty="0" err="1" smtClean="0"/>
              <a:t>centres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Innovative funding instruments aimed at cross-</a:t>
            </a:r>
            <a:r>
              <a:rPr lang="en-US" dirty="0" err="1" smtClean="0"/>
              <a:t>sectoral</a:t>
            </a:r>
            <a:r>
              <a:rPr lang="en-US" dirty="0" smtClean="0"/>
              <a:t> collaboration and cross-border collaboration?</a:t>
            </a:r>
          </a:p>
          <a:p>
            <a:pPr lvl="1"/>
            <a:r>
              <a:rPr lang="en-US" dirty="0" smtClean="0"/>
              <a:t>Role of National Development and Reform Commission?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smtClean="0"/>
              <a:t>Combination of top-down measures (STICKS - like the Leader Responsibility Assessment) with bottom up measures (CARROTS - new budget lines for cross-jurisdictional and cross-</a:t>
            </a:r>
            <a:r>
              <a:rPr lang="en-US" dirty="0" err="1" smtClean="0"/>
              <a:t>sectoral</a:t>
            </a:r>
            <a:r>
              <a:rPr lang="en-US" dirty="0" smtClean="0"/>
              <a:t> collaboration, including innovative requirements for access);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Could these induce combination of databases and improve the understanding of the environmental status?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52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83880" cy="1051560"/>
          </a:xfrm>
        </p:spPr>
        <p:txBody>
          <a:bodyPr/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China River Basin Governance System  essentially polycentric; </a:t>
            </a:r>
            <a:endParaRPr lang="en-US" dirty="0" smtClean="0"/>
          </a:p>
          <a:p>
            <a:pPr lvl="1"/>
            <a:r>
              <a:rPr lang="en-US" dirty="0" smtClean="0"/>
              <a:t>weak </a:t>
            </a:r>
            <a:r>
              <a:rPr lang="en-US" dirty="0"/>
              <a:t>steering role of </a:t>
            </a:r>
            <a:r>
              <a:rPr lang="en-US" dirty="0" smtClean="0"/>
              <a:t>ministry of water resources;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Polycentric </a:t>
            </a:r>
            <a:r>
              <a:rPr lang="en-US" dirty="0"/>
              <a:t>governance may not lead to adaptive regime </a:t>
            </a:r>
            <a:r>
              <a:rPr lang="en-US" dirty="0" smtClean="0"/>
              <a:t>if:</a:t>
            </a:r>
            <a:endParaRPr lang="en-US" dirty="0"/>
          </a:p>
          <a:p>
            <a:pPr lvl="1"/>
            <a:r>
              <a:rPr lang="en-US" dirty="0" smtClean="0"/>
              <a:t>Mechanisms for assuring systemic coherence are not in place;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Roles are </a:t>
            </a:r>
            <a:r>
              <a:rPr lang="en-US" dirty="0"/>
              <a:t>not clearly assigned;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Deficient information fluxes; </a:t>
            </a:r>
          </a:p>
          <a:p>
            <a:pPr lvl="2"/>
            <a:r>
              <a:rPr lang="en-US" dirty="0" smtClean="0"/>
              <a:t>no mechanisms to enable common assessment of effectiveness of measures taken;</a:t>
            </a:r>
          </a:p>
          <a:p>
            <a:pPr lvl="2"/>
            <a:r>
              <a:rPr lang="en-US" dirty="0" smtClean="0"/>
              <a:t>(example: MWR - discharge outlets permits; MEP monitors content of discharges ;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olitical system lacks checks and balances;</a:t>
            </a:r>
          </a:p>
          <a:p>
            <a:pPr lvl="2"/>
            <a:r>
              <a:rPr lang="en-US" dirty="0" smtClean="0"/>
              <a:t>Information is </a:t>
            </a:r>
            <a:r>
              <a:rPr lang="en-US" dirty="0"/>
              <a:t>secret and civil society exerts limited pressure</a:t>
            </a:r>
            <a:r>
              <a:rPr lang="en-US" dirty="0" smtClean="0"/>
              <a:t>;</a:t>
            </a:r>
          </a:p>
          <a:p>
            <a:pPr marL="603504" lvl="2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8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4800600"/>
          </a:xfrm>
        </p:spPr>
        <p:txBody>
          <a:bodyPr>
            <a:normAutofit fontScale="92500" lnSpcReduction="20000"/>
          </a:bodyPr>
          <a:lstStyle/>
          <a:p>
            <a:pPr marL="347472" lvl="1" indent="0">
              <a:buNone/>
            </a:pPr>
            <a:endParaRPr lang="en-US" dirty="0" smtClean="0"/>
          </a:p>
          <a:p>
            <a:r>
              <a:rPr lang="en-US" dirty="0"/>
              <a:t>Potential: authoritarianism with experimental attitude (adaptive authoritarianism – </a:t>
            </a:r>
            <a:r>
              <a:rPr lang="en-US" dirty="0" err="1"/>
              <a:t>Heilmann</a:t>
            </a:r>
            <a:r>
              <a:rPr lang="en-US" dirty="0"/>
              <a:t> 2008) with proven results on economic reform;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Case of Water Quality Protocol reveals potential for experimentation (however, not by design yet);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Importance of</a:t>
            </a:r>
            <a:r>
              <a:rPr lang="en-US" dirty="0"/>
              <a:t> </a:t>
            </a:r>
            <a:r>
              <a:rPr lang="en-US" dirty="0" smtClean="0"/>
              <a:t>rules </a:t>
            </a:r>
            <a:r>
              <a:rPr lang="en-US" dirty="0"/>
              <a:t>in use and attributes of </a:t>
            </a:r>
            <a:r>
              <a:rPr lang="en-US" dirty="0" smtClean="0"/>
              <a:t>community (</a:t>
            </a:r>
            <a:r>
              <a:rPr lang="en-US" i="1" dirty="0" err="1" smtClean="0"/>
              <a:t>Guanxi</a:t>
            </a:r>
            <a:r>
              <a:rPr lang="en-US" dirty="0" smtClean="0"/>
              <a:t> - Informal Relational Networks influencing decision-making); 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83880" cy="4949952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Heilmann</a:t>
            </a:r>
            <a:r>
              <a:rPr lang="en-US" dirty="0" smtClean="0"/>
              <a:t>, S., 2008, </a:t>
            </a:r>
            <a:r>
              <a:rPr lang="en-US" i="1" dirty="0" smtClean="0"/>
              <a:t>Policy Experimentation in China’s Economic Rise, </a:t>
            </a:r>
            <a:r>
              <a:rPr lang="en-US" dirty="0" smtClean="0"/>
              <a:t>Studies in Comparative International Development, vol.43, pages 1-26; </a:t>
            </a:r>
          </a:p>
          <a:p>
            <a:r>
              <a:rPr lang="en-US" dirty="0" err="1" smtClean="0"/>
              <a:t>Hooghe</a:t>
            </a:r>
            <a:r>
              <a:rPr lang="en-US" dirty="0" smtClean="0"/>
              <a:t> and Marks, 2003, </a:t>
            </a:r>
            <a:r>
              <a:rPr lang="en-US" i="1" dirty="0" smtClean="0"/>
              <a:t>Unraveling the central state but how? Types of Multi-Level Governance</a:t>
            </a:r>
            <a:r>
              <a:rPr lang="en-US" dirty="0" smtClean="0"/>
              <a:t>, American Political Science Review, vol. 97, n.2;</a:t>
            </a:r>
          </a:p>
          <a:p>
            <a:r>
              <a:rPr lang="en-US" dirty="0" err="1" smtClean="0"/>
              <a:t>Huitema</a:t>
            </a:r>
            <a:r>
              <a:rPr lang="en-US" dirty="0" smtClean="0"/>
              <a:t>, D., E. </a:t>
            </a:r>
            <a:r>
              <a:rPr lang="en-US" dirty="0" err="1" smtClean="0"/>
              <a:t>Mostert</a:t>
            </a:r>
            <a:r>
              <a:rPr lang="en-US" dirty="0" smtClean="0"/>
              <a:t>, W. </a:t>
            </a:r>
            <a:r>
              <a:rPr lang="en-US" dirty="0" err="1" smtClean="0"/>
              <a:t>Egas</a:t>
            </a:r>
            <a:r>
              <a:rPr lang="en-US" dirty="0" smtClean="0"/>
              <a:t>, S. </a:t>
            </a:r>
            <a:r>
              <a:rPr lang="en-US" dirty="0" err="1" smtClean="0"/>
              <a:t>Moellenkamp</a:t>
            </a:r>
            <a:r>
              <a:rPr lang="en-US" dirty="0" smtClean="0"/>
              <a:t>, C. </a:t>
            </a:r>
            <a:r>
              <a:rPr lang="en-US" dirty="0" err="1" smtClean="0"/>
              <a:t>Pahl-Wostl</a:t>
            </a:r>
            <a:r>
              <a:rPr lang="en-US" dirty="0" smtClean="0"/>
              <a:t>, and R. </a:t>
            </a:r>
            <a:r>
              <a:rPr lang="en-US" dirty="0" err="1" smtClean="0"/>
              <a:t>Yalcin</a:t>
            </a:r>
            <a:r>
              <a:rPr lang="en-US" dirty="0" smtClean="0"/>
              <a:t>, 2009, </a:t>
            </a:r>
            <a:r>
              <a:rPr lang="en-US" i="1" dirty="0" smtClean="0"/>
              <a:t>Adaptive Water Governance: Assessing the Institutional Prescriptions of Adaptive (Co-Management) from a Governance Perspective and Defining a Research Agenda</a:t>
            </a:r>
            <a:r>
              <a:rPr lang="en-US" dirty="0" smtClean="0"/>
              <a:t>, Ecology and Society, 14(1):26;</a:t>
            </a:r>
          </a:p>
          <a:p>
            <a:r>
              <a:rPr lang="en-US" dirty="0" err="1" smtClean="0"/>
              <a:t>Mostert</a:t>
            </a:r>
            <a:r>
              <a:rPr lang="en-US" dirty="0" smtClean="0"/>
              <a:t>, E. (2011), </a:t>
            </a:r>
            <a:r>
              <a:rPr lang="en-US" i="1" dirty="0" smtClean="0"/>
              <a:t>Water </a:t>
            </a:r>
            <a:r>
              <a:rPr lang="en-US" i="1" dirty="0" err="1" smtClean="0"/>
              <a:t>Managementin</a:t>
            </a:r>
            <a:r>
              <a:rPr lang="en-US" i="1" dirty="0" smtClean="0"/>
              <a:t> the island of </a:t>
            </a:r>
            <a:r>
              <a:rPr lang="en-US" i="1" dirty="0" err="1" smtClean="0"/>
              <a:t>Ijsselmonde</a:t>
            </a:r>
            <a:r>
              <a:rPr lang="en-US" i="1" dirty="0" smtClean="0"/>
              <a:t> 1000-1953: reflections on the Theory of Polycentric Governance</a:t>
            </a:r>
            <a:r>
              <a:rPr lang="en-US" dirty="0" smtClean="0"/>
              <a:t>, Delft University of </a:t>
            </a:r>
            <a:r>
              <a:rPr lang="en-US" dirty="0" err="1" smtClean="0"/>
              <a:t>Tehnology</a:t>
            </a:r>
            <a:r>
              <a:rPr lang="en-US" dirty="0" smtClean="0"/>
              <a:t> , paper IV-14;</a:t>
            </a:r>
          </a:p>
          <a:p>
            <a:r>
              <a:rPr lang="en-US" dirty="0" err="1" smtClean="0"/>
              <a:t>Pahl-Wostl</a:t>
            </a:r>
            <a:r>
              <a:rPr lang="en-US" dirty="0" smtClean="0"/>
              <a:t>, C. (2009), </a:t>
            </a:r>
            <a:r>
              <a:rPr lang="en-US" i="1" dirty="0" smtClean="0"/>
              <a:t>A conceptual framework for </a:t>
            </a:r>
            <a:r>
              <a:rPr lang="en-US" i="1" dirty="0" err="1" smtClean="0"/>
              <a:t>analysing</a:t>
            </a:r>
            <a:r>
              <a:rPr lang="en-US" i="1" dirty="0" smtClean="0"/>
              <a:t> adaptive capacity and multi-level learning processes in resource governance regimes</a:t>
            </a:r>
            <a:r>
              <a:rPr lang="en-US" dirty="0" smtClean="0"/>
              <a:t>, Global Environmental Change, 19, 354-365;</a:t>
            </a:r>
          </a:p>
          <a:p>
            <a:r>
              <a:rPr lang="en-US" dirty="0" smtClean="0"/>
              <a:t>Stubbs, P. (2005), Stretching Concepts too Far? Multi-Level Governance, Policy Transfer and the Politics of Scale in South East Europe, Southeast European Politics, vol. VI, n.2 , </a:t>
            </a:r>
            <a:r>
              <a:rPr lang="en-US" dirty="0" err="1" smtClean="0"/>
              <a:t>pp</a:t>
            </a:r>
            <a:r>
              <a:rPr lang="en-US" dirty="0" smtClean="0"/>
              <a:t> 66-87;</a:t>
            </a:r>
          </a:p>
          <a:p>
            <a:r>
              <a:rPr lang="en-US" dirty="0" err="1" smtClean="0"/>
              <a:t>Toonen</a:t>
            </a:r>
            <a:r>
              <a:rPr lang="en-US" dirty="0" smtClean="0"/>
              <a:t>, T. (2010), </a:t>
            </a:r>
            <a:r>
              <a:rPr lang="en-US" i="1" dirty="0" smtClean="0"/>
              <a:t>Resilience in Public Administration: the work of Vincent and </a:t>
            </a:r>
            <a:r>
              <a:rPr lang="en-US" i="1" dirty="0" err="1" smtClean="0"/>
              <a:t>Elinor</a:t>
            </a:r>
            <a:r>
              <a:rPr lang="en-US" i="1" dirty="0" smtClean="0"/>
              <a:t> </a:t>
            </a:r>
            <a:r>
              <a:rPr lang="en-US" i="1" dirty="0" err="1" smtClean="0"/>
              <a:t>Ostrom</a:t>
            </a:r>
            <a:r>
              <a:rPr lang="en-US" i="1" dirty="0" smtClean="0"/>
              <a:t> from a public administration perspective,</a:t>
            </a:r>
            <a:r>
              <a:rPr lang="en-US" dirty="0" smtClean="0"/>
              <a:t> Public Administration Review;</a:t>
            </a:r>
          </a:p>
          <a:p>
            <a:r>
              <a:rPr lang="en-US" dirty="0" smtClean="0"/>
              <a:t>Wang, P. (2002), </a:t>
            </a:r>
            <a:r>
              <a:rPr lang="en-US" i="1" dirty="0" smtClean="0"/>
              <a:t>On the Viability of Polycentric Governance Theory and Approach to Contemporary China</a:t>
            </a:r>
            <a:r>
              <a:rPr lang="en-US" dirty="0" smtClean="0"/>
              <a:t>, Workshop of Political Theory and Policy Analysis of Indiana University;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33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pPr algn="ctr"/>
            <a:r>
              <a:rPr lang="en-US" dirty="0" smtClean="0"/>
              <a:t>Outline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Overview </a:t>
            </a:r>
            <a:r>
              <a:rPr lang="en-US" dirty="0"/>
              <a:t>of conceptual </a:t>
            </a:r>
            <a:r>
              <a:rPr lang="en-US" dirty="0" smtClean="0"/>
              <a:t>assumptions in the polycentric </a:t>
            </a:r>
            <a:r>
              <a:rPr lang="en-US" dirty="0"/>
              <a:t>and multilevel </a:t>
            </a:r>
            <a:r>
              <a:rPr lang="en-US" dirty="0" smtClean="0"/>
              <a:t>governance approaches;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Their use in </a:t>
            </a:r>
            <a:r>
              <a:rPr lang="en-US" dirty="0"/>
              <a:t>the European context </a:t>
            </a:r>
            <a:r>
              <a:rPr lang="en-US" dirty="0" smtClean="0"/>
              <a:t>and in </a:t>
            </a:r>
            <a:r>
              <a:rPr lang="en-US" dirty="0"/>
              <a:t>respect to River Basin governance systems: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the </a:t>
            </a:r>
            <a:r>
              <a:rPr lang="en-US" dirty="0"/>
              <a:t>Rhine River Basin;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Their usefulness for understanding institutional dynamics in a radically different </a:t>
            </a:r>
            <a:r>
              <a:rPr lang="en-US" dirty="0" smtClean="0"/>
              <a:t>political, social </a:t>
            </a:r>
            <a:r>
              <a:rPr lang="en-US" dirty="0"/>
              <a:t>and economic setting: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China </a:t>
            </a:r>
            <a:r>
              <a:rPr lang="en-US" dirty="0"/>
              <a:t>and the </a:t>
            </a:r>
            <a:r>
              <a:rPr lang="en-US" dirty="0" smtClean="0"/>
              <a:t>Pearl River </a:t>
            </a:r>
            <a:r>
              <a:rPr lang="en-US" dirty="0"/>
              <a:t>Basin;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875"/>
            <a:ext cx="8183563" cy="105251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Main Questions</a:t>
            </a:r>
            <a:endParaRPr lang="en-US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183563" cy="5181600"/>
          </a:xfrm>
        </p:spPr>
        <p:txBody>
          <a:bodyPr>
            <a:normAutofit fontScale="62500" lnSpcReduction="20000"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To reflect </a:t>
            </a:r>
            <a:r>
              <a:rPr lang="en-US" dirty="0"/>
              <a:t>on the causal link between </a:t>
            </a:r>
            <a:r>
              <a:rPr lang="en-US" dirty="0" err="1"/>
              <a:t>polycentricity</a:t>
            </a:r>
            <a:r>
              <a:rPr lang="en-US" dirty="0"/>
              <a:t> and adaptive </a:t>
            </a:r>
            <a:r>
              <a:rPr lang="en-US" dirty="0" smtClean="0"/>
              <a:t>capacity of river basin governance systems:</a:t>
            </a:r>
          </a:p>
          <a:p>
            <a:pPr lvl="1">
              <a:defRPr/>
            </a:pPr>
            <a:r>
              <a:rPr lang="en-US" dirty="0" smtClean="0"/>
              <a:t>Is this causal relation always present  as suggested by resilience literature?</a:t>
            </a:r>
          </a:p>
          <a:p>
            <a:pPr lvl="1">
              <a:defRPr/>
            </a:pPr>
            <a:r>
              <a:rPr lang="en-US" dirty="0" smtClean="0"/>
              <a:t>Are there conditions in which </a:t>
            </a:r>
            <a:r>
              <a:rPr lang="en-US" dirty="0" err="1" smtClean="0"/>
              <a:t>polycentricity</a:t>
            </a:r>
            <a:r>
              <a:rPr lang="en-US" dirty="0"/>
              <a:t> </a:t>
            </a:r>
            <a:r>
              <a:rPr lang="en-US" dirty="0" smtClean="0"/>
              <a:t>leads to less  adaptive capacity?</a:t>
            </a:r>
          </a:p>
          <a:p>
            <a:pPr marL="347472" lvl="1" indent="0">
              <a:buNone/>
            </a:pPr>
            <a:endParaRPr lang="en-US" dirty="0"/>
          </a:p>
          <a:p>
            <a:r>
              <a:rPr lang="en-US" dirty="0" smtClean="0"/>
              <a:t>Features </a:t>
            </a:r>
            <a:r>
              <a:rPr lang="en-US" dirty="0"/>
              <a:t>of </a:t>
            </a:r>
            <a:r>
              <a:rPr lang="en-US" dirty="0" smtClean="0"/>
              <a:t>polycentric governance: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 err="1" smtClean="0"/>
              <a:t>centres</a:t>
            </a:r>
            <a:r>
              <a:rPr lang="en-US" dirty="0" smtClean="0"/>
              <a:t> with decision-making powers;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Redundant </a:t>
            </a:r>
            <a:r>
              <a:rPr lang="en-US" dirty="0"/>
              <a:t>and overlapping institutional </a:t>
            </a:r>
            <a:r>
              <a:rPr lang="en-US" dirty="0" smtClean="0"/>
              <a:t>arrangements;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Nested units and subunits with </a:t>
            </a:r>
            <a:r>
              <a:rPr lang="en-US" dirty="0" smtClean="0"/>
              <a:t>high autonomy </a:t>
            </a:r>
            <a:r>
              <a:rPr lang="en-US" dirty="0"/>
              <a:t>for experimentation and self-governance;</a:t>
            </a:r>
          </a:p>
          <a:p>
            <a:pPr marL="347472" lvl="1" indent="0">
              <a:buNone/>
            </a:pPr>
            <a:endParaRPr lang="en-US" dirty="0"/>
          </a:p>
          <a:p>
            <a:pPr lvl="1"/>
            <a:r>
              <a:rPr lang="en-US" dirty="0"/>
              <a:t>Applied extensively in the US to study public </a:t>
            </a:r>
            <a:r>
              <a:rPr lang="en-US" dirty="0" smtClean="0"/>
              <a:t>administration (Public  Services Industries, Vincent </a:t>
            </a:r>
            <a:r>
              <a:rPr lang="en-US" dirty="0" err="1" smtClean="0"/>
              <a:t>Ostrom</a:t>
            </a:r>
            <a:r>
              <a:rPr lang="en-US" dirty="0" smtClean="0"/>
              <a:t>, </a:t>
            </a:r>
            <a:r>
              <a:rPr lang="en-US" dirty="0" err="1" smtClean="0"/>
              <a:t>Tiebout</a:t>
            </a:r>
            <a:r>
              <a:rPr lang="en-US" dirty="0" smtClean="0"/>
              <a:t> and Warren, 1961);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/>
              <a:t>Adaptive capacity as ability of a system to adapt to anticipated or experienced change in its context, </a:t>
            </a:r>
            <a:r>
              <a:rPr lang="en-US" b="1" dirty="0"/>
              <a:t>through processes of experimentation, monitoring and learning</a:t>
            </a:r>
            <a:r>
              <a:rPr lang="en-US" dirty="0"/>
              <a:t>;</a:t>
            </a:r>
          </a:p>
          <a:p>
            <a:endParaRPr lang="en-US" dirty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65176" indent="-265176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734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83880" cy="41879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i="1" dirty="0">
                <a:latin typeface="TimesLTStd-Italic"/>
              </a:rPr>
              <a:t>“Polycentric” </a:t>
            </a:r>
            <a:r>
              <a:rPr lang="en-US" i="1" dirty="0">
                <a:latin typeface="TimesLTStd-Italic"/>
              </a:rPr>
              <a:t>connotes </a:t>
            </a:r>
            <a:r>
              <a:rPr lang="en-US" b="1" i="1" dirty="0">
                <a:latin typeface="TimesLTStd-Italic"/>
              </a:rPr>
              <a:t>many centers of decision making </a:t>
            </a:r>
            <a:r>
              <a:rPr lang="en-US" i="1" dirty="0">
                <a:latin typeface="TimesLTStd-Italic"/>
              </a:rPr>
              <a:t>that are formally </a:t>
            </a:r>
            <a:r>
              <a:rPr lang="en-US" i="1" dirty="0" smtClean="0">
                <a:latin typeface="TimesLTStd-Italic"/>
              </a:rPr>
              <a:t>independent of </a:t>
            </a:r>
            <a:r>
              <a:rPr lang="en-US" i="1" dirty="0">
                <a:latin typeface="TimesLTStd-Italic"/>
              </a:rPr>
              <a:t>each other. </a:t>
            </a:r>
            <a:r>
              <a:rPr lang="en-US" b="1" i="1" dirty="0">
                <a:latin typeface="TimesLTStd-Italic"/>
              </a:rPr>
              <a:t>Whether they actually function independently, or instead constitute </a:t>
            </a:r>
            <a:r>
              <a:rPr lang="en-US" b="1" i="1" dirty="0" smtClean="0">
                <a:latin typeface="TimesLTStd-Italic"/>
              </a:rPr>
              <a:t>an interdependent </a:t>
            </a:r>
            <a:r>
              <a:rPr lang="en-US" b="1" i="1" dirty="0">
                <a:latin typeface="TimesLTStd-Italic"/>
              </a:rPr>
              <a:t>system of relations, is an empirical question </a:t>
            </a:r>
            <a:r>
              <a:rPr lang="en-US" i="1" dirty="0">
                <a:latin typeface="TimesLTStd-Italic"/>
              </a:rPr>
              <a:t>in particular cases. To </a:t>
            </a:r>
            <a:r>
              <a:rPr lang="en-US" i="1" dirty="0" smtClean="0">
                <a:latin typeface="TimesLTStd-Italic"/>
              </a:rPr>
              <a:t>the extent </a:t>
            </a:r>
            <a:r>
              <a:rPr lang="en-US" i="1" dirty="0">
                <a:latin typeface="TimesLTStd-Italic"/>
              </a:rPr>
              <a:t>that they take each other into account in competitive relationships, enter into </a:t>
            </a:r>
            <a:r>
              <a:rPr lang="en-US" i="1" dirty="0" smtClean="0">
                <a:latin typeface="TimesLTStd-Italic"/>
              </a:rPr>
              <a:t>various contractual </a:t>
            </a:r>
            <a:r>
              <a:rPr lang="en-US" i="1" dirty="0">
                <a:latin typeface="TimesLTStd-Italic"/>
              </a:rPr>
              <a:t>and cooperative undertakings or have recourse to central mechanisms </a:t>
            </a:r>
            <a:r>
              <a:rPr lang="en-US" i="1" dirty="0" smtClean="0">
                <a:latin typeface="TimesLTStd-Italic"/>
              </a:rPr>
              <a:t>to resolve </a:t>
            </a:r>
            <a:r>
              <a:rPr lang="en-US" i="1" dirty="0">
                <a:latin typeface="TimesLTStd-Italic"/>
              </a:rPr>
              <a:t>conflicts, the various political jurisdictions in a metropolitan area may </a:t>
            </a:r>
            <a:r>
              <a:rPr lang="en-US" i="1" dirty="0" smtClean="0">
                <a:latin typeface="TimesLTStd-Italic"/>
              </a:rPr>
              <a:t>function in </a:t>
            </a:r>
            <a:r>
              <a:rPr lang="en-US" i="1" dirty="0">
                <a:latin typeface="TimesLTStd-Italic"/>
              </a:rPr>
              <a:t>a coherent manner with consistent and predictable patterns of interacting behavior. </a:t>
            </a:r>
            <a:r>
              <a:rPr lang="en-US" i="1" dirty="0" smtClean="0">
                <a:latin typeface="TimesLTStd-Italic"/>
              </a:rPr>
              <a:t>To the </a:t>
            </a:r>
            <a:r>
              <a:rPr lang="en-US" i="1" dirty="0">
                <a:latin typeface="TimesLTStd-Italic"/>
              </a:rPr>
              <a:t>extent that this is so, they may be said to function as a “system.” (V. </a:t>
            </a:r>
            <a:r>
              <a:rPr lang="en-US" i="1" dirty="0" err="1">
                <a:latin typeface="TimesLTStd-Italic"/>
              </a:rPr>
              <a:t>Ostrom</a:t>
            </a:r>
            <a:r>
              <a:rPr lang="en-US" i="1" dirty="0">
                <a:latin typeface="TimesLTStd-Italic"/>
              </a:rPr>
              <a:t>, </a:t>
            </a:r>
            <a:r>
              <a:rPr lang="en-US" i="1" dirty="0" err="1">
                <a:latin typeface="TimesLTStd-Italic"/>
              </a:rPr>
              <a:t>Tiebout</a:t>
            </a:r>
            <a:r>
              <a:rPr lang="en-US" i="1" dirty="0">
                <a:latin typeface="TimesLTStd-Italic"/>
              </a:rPr>
              <a:t>,</a:t>
            </a:r>
          </a:p>
          <a:p>
            <a:pPr marL="0" indent="0" algn="just">
              <a:buNone/>
            </a:pPr>
            <a:r>
              <a:rPr lang="en-US" i="1" dirty="0">
                <a:latin typeface="TimesLTStd-Italic"/>
              </a:rPr>
              <a:t>and Warren 1961: 831–32)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Polycentric Governance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183880" cy="4800600"/>
          </a:xfrm>
        </p:spPr>
        <p:txBody>
          <a:bodyPr>
            <a:normAutofit fontScale="70000" lnSpcReduction="20000"/>
          </a:bodyPr>
          <a:lstStyle/>
          <a:p>
            <a:pPr marL="347472" lvl="1" indent="0">
              <a:buNone/>
            </a:pPr>
            <a:endParaRPr lang="en-US" dirty="0" smtClean="0"/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/>
              <a:t>Advantages of </a:t>
            </a:r>
            <a:r>
              <a:rPr lang="en-US" dirty="0" err="1" smtClean="0"/>
              <a:t>polycentricity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dirty="0" smtClean="0"/>
              <a:t>Increased capabilities to identify and respond to disturbance;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Enhances adaptive capacity of governance structures;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smtClean="0"/>
              <a:t>Centrality of comprehensive monitoring systems shared across stakeholders;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dirty="0" smtClean="0"/>
              <a:t>Further research needs noted:</a:t>
            </a:r>
          </a:p>
          <a:p>
            <a:pPr lvl="1"/>
            <a:r>
              <a:rPr lang="en-US" dirty="0" smtClean="0"/>
              <a:t>Insufficient attention to the historical </a:t>
            </a:r>
            <a:r>
              <a:rPr lang="en-US" smtClean="0"/>
              <a:t>evolution </a:t>
            </a:r>
            <a:r>
              <a:rPr lang="en-US" smtClean="0"/>
              <a:t>of </a:t>
            </a:r>
            <a:r>
              <a:rPr lang="en-US" dirty="0" smtClean="0"/>
              <a:t>institutions and contextual factors, which may render a polycentric system less adaptive and effective (</a:t>
            </a:r>
            <a:r>
              <a:rPr lang="en-US" dirty="0" err="1" smtClean="0"/>
              <a:t>Mostert</a:t>
            </a:r>
            <a:r>
              <a:rPr lang="en-US" dirty="0" smtClean="0"/>
              <a:t>, 2011, forthcoming);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Important to understand what level of redundancy, overlap and autonomy is helpful in different circumstances (</a:t>
            </a:r>
            <a:r>
              <a:rPr lang="en-US" dirty="0" err="1" smtClean="0"/>
              <a:t>Ostrom</a:t>
            </a:r>
            <a:r>
              <a:rPr lang="en-US" dirty="0" smtClean="0"/>
              <a:t>, 2008; </a:t>
            </a:r>
            <a:r>
              <a:rPr lang="en-US" dirty="0" err="1" smtClean="0"/>
              <a:t>Huitema</a:t>
            </a:r>
            <a:r>
              <a:rPr lang="en-US" dirty="0" smtClean="0"/>
              <a:t> et al., 2009);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7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Multilevel </a:t>
            </a:r>
            <a:r>
              <a:rPr lang="en-US" dirty="0"/>
              <a:t>Governance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058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Polycentricity</a:t>
            </a:r>
            <a:r>
              <a:rPr lang="en-US" dirty="0" smtClean="0"/>
              <a:t> brought </a:t>
            </a:r>
            <a:r>
              <a:rPr lang="en-US" dirty="0"/>
              <a:t>into the analysis of the dynamics of European integration process and public administration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pPr lvl="1"/>
            <a:r>
              <a:rPr lang="en-US" dirty="0"/>
              <a:t>Multilevel governance as “system of continuous negotiation among nested governments at several territorial units, in which supranational, national, regional and local governments are enmeshed in territorially overarching policy networks</a:t>
            </a:r>
            <a:r>
              <a:rPr lang="en-US" dirty="0" smtClean="0"/>
              <a:t>”(</a:t>
            </a:r>
            <a:r>
              <a:rPr lang="en-US" dirty="0" err="1" smtClean="0"/>
              <a:t>Hooghe</a:t>
            </a:r>
            <a:r>
              <a:rPr lang="en-US" dirty="0" smtClean="0"/>
              <a:t> and Marks, 2003);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Evolved to note overlapping and informal nature of networks, participation of non-state actors</a:t>
            </a:r>
            <a:r>
              <a:rPr lang="en-US" dirty="0" smtClean="0"/>
              <a:t>;</a:t>
            </a:r>
          </a:p>
          <a:p>
            <a:pPr marL="347472" lvl="1" indent="0">
              <a:buNone/>
            </a:pPr>
            <a:endParaRPr lang="en-US" dirty="0"/>
          </a:p>
          <a:p>
            <a:pPr lvl="1"/>
            <a:r>
              <a:rPr lang="en-US" dirty="0"/>
              <a:t>Transformation of the role of the state towards strategies of co-ordination, steering and </a:t>
            </a:r>
            <a:r>
              <a:rPr lang="en-US" dirty="0" smtClean="0"/>
              <a:t>networking (“implementation as a matter of interdependency”; </a:t>
            </a:r>
            <a:r>
              <a:rPr lang="en-US" dirty="0" err="1" smtClean="0"/>
              <a:t>Toonen</a:t>
            </a:r>
            <a:r>
              <a:rPr lang="en-US" dirty="0" smtClean="0"/>
              <a:t> 2010)</a:t>
            </a:r>
            <a:endParaRPr lang="en-US" dirty="0"/>
          </a:p>
          <a:p>
            <a:pPr marL="347472" lvl="1" indent="0">
              <a:buNone/>
            </a:pP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2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Rhine </a:t>
            </a:r>
            <a:r>
              <a:rPr lang="en-US" dirty="0"/>
              <a:t>River </a:t>
            </a:r>
            <a:r>
              <a:rPr lang="en-US" dirty="0" smtClean="0"/>
              <a:t>basin:</a:t>
            </a:r>
            <a:br>
              <a:rPr lang="en-US" dirty="0" smtClean="0"/>
            </a:br>
            <a:r>
              <a:rPr lang="en-US" dirty="0" smtClean="0"/>
              <a:t>an </a:t>
            </a:r>
            <a:r>
              <a:rPr lang="en-US" dirty="0"/>
              <a:t>illustrative example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724400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Transition </a:t>
            </a:r>
            <a:r>
              <a:rPr lang="en-US" dirty="0"/>
              <a:t>from </a:t>
            </a:r>
            <a:r>
              <a:rPr lang="en-US" dirty="0" smtClean="0"/>
              <a:t>hierarchical governance </a:t>
            </a:r>
            <a:r>
              <a:rPr lang="en-US" dirty="0"/>
              <a:t>to </a:t>
            </a:r>
            <a:r>
              <a:rPr lang="en-US" dirty="0" smtClean="0"/>
              <a:t>polycentric </a:t>
            </a:r>
            <a:r>
              <a:rPr lang="en-US" dirty="0"/>
              <a:t>governance; </a:t>
            </a:r>
            <a:endParaRPr lang="en-US" dirty="0" smtClean="0"/>
          </a:p>
          <a:p>
            <a:pPr lvl="1"/>
            <a:r>
              <a:rPr lang="en-US" dirty="0" smtClean="0"/>
              <a:t>power </a:t>
            </a:r>
            <a:r>
              <a:rPr lang="en-US" dirty="0"/>
              <a:t>shift </a:t>
            </a:r>
            <a:r>
              <a:rPr lang="en-US" dirty="0" smtClean="0"/>
              <a:t>up; </a:t>
            </a:r>
          </a:p>
          <a:p>
            <a:pPr lvl="2"/>
            <a:r>
              <a:rPr lang="en-US" dirty="0" smtClean="0"/>
              <a:t>European Directives and European Court of Justice;</a:t>
            </a:r>
          </a:p>
          <a:p>
            <a:pPr lvl="1"/>
            <a:r>
              <a:rPr lang="en-US" dirty="0" smtClean="0"/>
              <a:t>Down; </a:t>
            </a:r>
          </a:p>
          <a:p>
            <a:pPr lvl="2"/>
            <a:r>
              <a:rPr lang="en-US" dirty="0" err="1" smtClean="0"/>
              <a:t>Formalisation</a:t>
            </a:r>
            <a:r>
              <a:rPr lang="en-US" dirty="0" smtClean="0"/>
              <a:t> of NGOs’ role;</a:t>
            </a:r>
          </a:p>
          <a:p>
            <a:pPr lvl="2"/>
            <a:r>
              <a:rPr lang="en-US" dirty="0" smtClean="0"/>
              <a:t>Consumer and electorate demands on water quality;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ideways</a:t>
            </a:r>
            <a:r>
              <a:rPr lang="en-US" dirty="0"/>
              <a:t>; </a:t>
            </a:r>
            <a:endParaRPr lang="en-US" dirty="0" smtClean="0"/>
          </a:p>
          <a:p>
            <a:pPr lvl="2"/>
            <a:r>
              <a:rPr lang="en-US" dirty="0" smtClean="0"/>
              <a:t>“Networked action” at basin scale;</a:t>
            </a:r>
          </a:p>
          <a:p>
            <a:pPr lvl="2"/>
            <a:r>
              <a:rPr lang="en-US" dirty="0" smtClean="0"/>
              <a:t>Role of incentives: EU INTERREG cross-border </a:t>
            </a:r>
            <a:r>
              <a:rPr lang="en-US" dirty="0" err="1" smtClean="0"/>
              <a:t>programmes</a:t>
            </a:r>
            <a:r>
              <a:rPr lang="en-US" dirty="0" smtClean="0"/>
              <a:t>;</a:t>
            </a:r>
          </a:p>
          <a:p>
            <a:pPr lvl="1"/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ombined </a:t>
            </a:r>
            <a:r>
              <a:rPr lang="en-US" dirty="0"/>
              <a:t>governance modes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Hierarchy; Market; Networks;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Resulting in improved monitoring and evaluation capacity of state of environment and effectiveness of measures;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9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Key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41879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endParaRPr lang="en-US" dirty="0" smtClean="0"/>
          </a:p>
          <a:p>
            <a:r>
              <a:rPr lang="en-US" dirty="0" smtClean="0"/>
              <a:t>Does </a:t>
            </a:r>
            <a:r>
              <a:rPr lang="en-US" dirty="0" err="1" smtClean="0"/>
              <a:t>polycentricity</a:t>
            </a:r>
            <a:r>
              <a:rPr lang="en-US" dirty="0" smtClean="0"/>
              <a:t> always enhance adaptive capacity of </a:t>
            </a:r>
            <a:r>
              <a:rPr lang="en-US" dirty="0"/>
              <a:t>river basin governance </a:t>
            </a:r>
            <a:r>
              <a:rPr lang="en-US" dirty="0" smtClean="0"/>
              <a:t>systems?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Case of China: governance of water quality data and information at local and basin-scale;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8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context:</a:t>
            </a:r>
            <a:br>
              <a:rPr lang="en-US" dirty="0" smtClean="0"/>
            </a:br>
            <a:r>
              <a:rPr lang="en-US" dirty="0" smtClean="0"/>
              <a:t>Governance in 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Fragmented authoritarianism (</a:t>
            </a:r>
            <a:r>
              <a:rPr lang="en-US" dirty="0" err="1" smtClean="0"/>
              <a:t>Lieberthal</a:t>
            </a:r>
            <a:r>
              <a:rPr lang="en-US" dirty="0" smtClean="0"/>
              <a:t> and </a:t>
            </a:r>
            <a:r>
              <a:rPr lang="en-US" dirty="0" err="1" smtClean="0"/>
              <a:t>Oksenberg</a:t>
            </a:r>
            <a:r>
              <a:rPr lang="en-US" dirty="0" smtClean="0"/>
              <a:t>, 1988);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Centralised</a:t>
            </a:r>
            <a:r>
              <a:rPr lang="en-US" dirty="0" smtClean="0"/>
              <a:t> planning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decentralised</a:t>
            </a:r>
            <a:r>
              <a:rPr lang="en-US" dirty="0" smtClean="0"/>
              <a:t> economy; </a:t>
            </a:r>
          </a:p>
          <a:p>
            <a:pPr lvl="1"/>
            <a:r>
              <a:rPr lang="en-US" dirty="0" smtClean="0"/>
              <a:t>de facto fiscal federalism 70% of all government spending undertaken by sub-national governments (Landry, 2008);  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implementation deficit; provincial departments in line with local government priorities;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Competition among provincial and municipal governments for investment and growth; legislative capacity;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Competition among administrative sectors, for power, resources and continuity; legislative capacity;</a:t>
            </a:r>
          </a:p>
          <a:p>
            <a:pPr marL="347472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Data and information controlled as an element of power;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Negative consequences for monitoring capacities as well as production and accumulation of knowledge;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5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1718</TotalTime>
  <Words>1538</Words>
  <Application>Microsoft Office PowerPoint</Application>
  <PresentationFormat>On-screen Show (4:3)</PresentationFormat>
  <Paragraphs>173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Aspect</vt:lpstr>
      <vt:lpstr>Polycentricity in European and Chinese River Basin Governance Systems  Insights from the Rhine River  and the Pearl River</vt:lpstr>
      <vt:lpstr>Outline of presentation</vt:lpstr>
      <vt:lpstr>Main Questions</vt:lpstr>
      <vt:lpstr>PowerPoint Presentation</vt:lpstr>
      <vt:lpstr>Polycentric Governance </vt:lpstr>
      <vt:lpstr>Multilevel Governance </vt:lpstr>
      <vt:lpstr>      The Rhine River basin: an illustrative example </vt:lpstr>
      <vt:lpstr>Key question</vt:lpstr>
      <vt:lpstr>The context: Governance in China</vt:lpstr>
      <vt:lpstr>Water quality governance  at basin-scale</vt:lpstr>
      <vt:lpstr>Water quality governance  at basin-scale</vt:lpstr>
      <vt:lpstr>The case of the Water Quality Basin Framework Agreement</vt:lpstr>
      <vt:lpstr>Concerning water pollution accidents situation: </vt:lpstr>
      <vt:lpstr>The Case of Water Quality  and Monitoring of Discharges</vt:lpstr>
      <vt:lpstr>KEY PROBLEM</vt:lpstr>
      <vt:lpstr>Further Hypothesis</vt:lpstr>
      <vt:lpstr>Preliminary Conclusions</vt:lpstr>
      <vt:lpstr>Preliminary Conclusions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Dynamics and Performance of  River Basin Institutional Systems</dc:title>
  <dc:creator>Andre Silveira</dc:creator>
  <cp:lastModifiedBy>Andre Silveira</cp:lastModifiedBy>
  <cp:revision>74</cp:revision>
  <dcterms:created xsi:type="dcterms:W3CDTF">2011-06-03T09:30:34Z</dcterms:created>
  <dcterms:modified xsi:type="dcterms:W3CDTF">2011-09-05T08:18:23Z</dcterms:modified>
</cp:coreProperties>
</file>